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0" r:id="rId3"/>
    <p:sldId id="301" r:id="rId4"/>
    <p:sldId id="302" r:id="rId5"/>
    <p:sldId id="303" r:id="rId6"/>
    <p:sldId id="304" r:id="rId7"/>
    <p:sldId id="305" r:id="rId8"/>
    <p:sldId id="307" r:id="rId9"/>
    <p:sldId id="308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4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需求分析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市场需求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3205" y="177165"/>
            <a:ext cx="6953885" cy="6502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人口增长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全球人口的不断增长，尤其是发展中国家的人口增加，马铃薯作为主要的食品来源之一，其需求也随之增长。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全球化贸易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随着快餐文化的兴起，尤其是薯条的普及，马铃薯产品在全球范围内的消费需求持续增长。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加工需求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以薯片、薯条为主的速冻食品、干燥食品、即食产品等市场需求量不断增加。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4" name="图片 13" descr="OIP-C (2)"/>
          <p:cNvPicPr>
            <a:picLocks noChangeAspect="1"/>
          </p:cNvPicPr>
          <p:nvPr/>
        </p:nvPicPr>
        <p:blipFill>
          <a:blip r:embed="rId2"/>
          <a:srcRect l="13621" b="6309"/>
          <a:stretch>
            <a:fillRect/>
          </a:stretch>
        </p:blipFill>
        <p:spPr>
          <a:xfrm>
            <a:off x="8632190" y="0"/>
            <a:ext cx="3559810" cy="2574290"/>
          </a:xfrm>
          <a:prstGeom prst="rect">
            <a:avLst/>
          </a:prstGeom>
        </p:spPr>
      </p:pic>
      <p:pic>
        <p:nvPicPr>
          <p:cNvPr id="15" name="图片 14" descr="t0150f6362a60acb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190" y="4697730"/>
            <a:ext cx="3559810" cy="2160270"/>
          </a:xfrm>
          <a:prstGeom prst="rect">
            <a:avLst/>
          </a:prstGeom>
        </p:spPr>
      </p:pic>
      <p:pic>
        <p:nvPicPr>
          <p:cNvPr id="16" name="图片 15" descr="de1acb04379a45608f72ae627b7506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825" y="2077720"/>
            <a:ext cx="3559175" cy="2647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需求分析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消费需求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3205" y="177165"/>
            <a:ext cx="6953885" cy="6502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营养与健康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马铃薯富含淀粉、维生素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、钾等营养成分，作为一种高能量的食品，它在很多国家的传统饮食中占据着重要地位。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绿色有机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随着绿色消费趋势的上升，消费者对有机马铃薯的需求也在增加。在一些发达国家，越来越多的消费者倾向于选择无化肥、无农药的有机马铃薯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65" y="-9525"/>
            <a:ext cx="3225800" cy="3980180"/>
          </a:xfrm>
          <a:prstGeom prst="rect">
            <a:avLst/>
          </a:prstGeom>
        </p:spPr>
      </p:pic>
      <p:pic>
        <p:nvPicPr>
          <p:cNvPr id="3" name="图片 2" descr="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3676650"/>
            <a:ext cx="7827645" cy="4012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865" y="4037330"/>
            <a:ext cx="2491740" cy="2819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需求分析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生产需求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3205" y="354330"/>
            <a:ext cx="6953885" cy="6502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农业技术进步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现代农业技术（如病虫害防治技术、灌溉技术、土壤改良等）的进步，有助于提高马铃薯的产量和质量。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机械化和自动化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随着农业机械化的普及，马铃薯的种植、收割等过程得到了极大的简化和提高效率，自动化技术在农业中的应用将进一步促进马铃薯生产的增长。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None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>
              <a:buAutoNum type="arabicPeriod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R-C (1)"/>
          <p:cNvPicPr>
            <a:picLocks noChangeAspect="1"/>
          </p:cNvPicPr>
          <p:nvPr/>
        </p:nvPicPr>
        <p:blipFill>
          <a:blip r:embed="rId2"/>
          <a:srcRect r="1870" b="9642"/>
          <a:stretch>
            <a:fillRect/>
          </a:stretch>
        </p:blipFill>
        <p:spPr>
          <a:xfrm>
            <a:off x="8467090" y="0"/>
            <a:ext cx="3804285" cy="4237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30" y="4383405"/>
            <a:ext cx="5358130" cy="2327275"/>
          </a:xfrm>
          <a:prstGeom prst="rect">
            <a:avLst/>
          </a:prstGeom>
        </p:spPr>
      </p:pic>
      <p:pic>
        <p:nvPicPr>
          <p:cNvPr id="11" name="图片 10" descr="W020220920460526362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090" y="4237355"/>
            <a:ext cx="3804285" cy="26193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育种现状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OIP-C (3)"/>
          <p:cNvPicPr>
            <a:picLocks noChangeAspect="1"/>
          </p:cNvPicPr>
          <p:nvPr/>
        </p:nvPicPr>
        <p:blipFill>
          <a:blip r:embed="rId2"/>
          <a:srcRect l="43530" b="17764"/>
          <a:stretch>
            <a:fillRect/>
          </a:stretch>
        </p:blipFill>
        <p:spPr>
          <a:xfrm>
            <a:off x="5478145" y="1972310"/>
            <a:ext cx="2549525" cy="24752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573135" y="178435"/>
            <a:ext cx="3356610" cy="6232525"/>
          </a:xfrm>
          <a:prstGeom prst="wedgeRectCallout">
            <a:avLst>
              <a:gd name="adj1" fmla="val -63469"/>
              <a:gd name="adj2" fmla="val -5007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无性繁殖：简便、有效，又确保了品种的纯度。但经多代种植后病毒易在种薯内积累，导致种质退化。在品种、天气、人为和机械等多种因子共同诱发下，易致使马铃薯连作后土传病害加剧。因此，加强马铃薯生产管理对提高产量和品质具有积极作用。</a:t>
            </a:r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77895" cy="6232525"/>
          </a:xfrm>
          <a:prstGeom prst="wedgeRectCallout">
            <a:avLst>
              <a:gd name="adj1" fmla="val 60279"/>
              <a:gd name="adj2" fmla="val 1197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62760" y="30924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1.无性繁殖：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简便、有效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，又确保了品种的纯度。但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经多代种植后病毒易在种薯内积累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，导致种质退化。在品种、天气、人为和机械等多种因子共同诱发下，易致使马铃薯连作后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土传病害加剧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。因此，加强马铃薯生产管理对提高产量和品质具有积极作用。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79815" y="30924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.病虫害防治：部分常见病害（如黑茎病、环腐病等）暂未得到有效控制。实际生产中，应加强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优良品种选育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，对农业土地进行严格和有效的管理，坚持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以预防为导向，全面治理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的策略，结合农业、物理、生物和化学等防治手段，以提高防治效果。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育种目标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OIP-C (3)"/>
          <p:cNvPicPr>
            <a:picLocks noChangeAspect="1"/>
          </p:cNvPicPr>
          <p:nvPr/>
        </p:nvPicPr>
        <p:blipFill>
          <a:blip r:embed="rId2"/>
          <a:srcRect l="43530" b="17764"/>
          <a:stretch>
            <a:fillRect/>
          </a:stretch>
        </p:blipFill>
        <p:spPr>
          <a:xfrm>
            <a:off x="5478145" y="1972310"/>
            <a:ext cx="2549525" cy="24752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698230" y="1318895"/>
            <a:ext cx="3250565" cy="3813175"/>
          </a:xfrm>
          <a:prstGeom prst="wedgeRectCallout">
            <a:avLst>
              <a:gd name="adj1" fmla="val -69808"/>
              <a:gd name="adj2" fmla="val 407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无性繁殖：简便、有效，又确保了品种的纯度。但经多代种植后病毒易在种薯内积累，导致种质退化。在品种、天气、人为和机械等多种因子共同诱发下，易致使马铃薯连作后土传病害加剧。因此，加强马铃薯生产管理对提高产量和品质具有积极作用。</a:t>
            </a:r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46145" cy="2894330"/>
          </a:xfrm>
          <a:prstGeom prst="wedgeRectCallout">
            <a:avLst>
              <a:gd name="adj1" fmla="val 62990"/>
              <a:gd name="adj2" fmla="val 36200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62760" y="30924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1.高产性育种：通过选择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适应性强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、植株生长稳健、块茎膨大良好的品种，可以有效提高马铃薯的单位面积产量。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78875" y="145351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.抗病性育种：抗病性育种是提高马铃薯生产稳定性和减少农药使用的关键。抗病育种的途径包括：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选择抗病品种、基因转移与基因组编辑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1578610" y="3662680"/>
            <a:ext cx="3446145" cy="2894330"/>
          </a:xfrm>
          <a:prstGeom prst="wedgeRectCallout">
            <a:avLst>
              <a:gd name="adj1" fmla="val 65717"/>
              <a:gd name="adj2" fmla="val -37691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7040" y="3812540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.耐逆性育种：马铃薯对环境条件的敏感性较强。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抗旱、抗盐碱、耐低温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成为其耐逆性育种目标。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1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278765"/>
            <a:ext cx="798195" cy="6278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育种分析</a:t>
            </a:r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——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育种发展对策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OIP-C (3)"/>
          <p:cNvPicPr>
            <a:picLocks noChangeAspect="1"/>
          </p:cNvPicPr>
          <p:nvPr/>
        </p:nvPicPr>
        <p:blipFill>
          <a:blip r:embed="rId2"/>
          <a:srcRect l="43530" b="17764"/>
          <a:stretch>
            <a:fillRect/>
          </a:stretch>
        </p:blipFill>
        <p:spPr>
          <a:xfrm>
            <a:off x="5478145" y="1972310"/>
            <a:ext cx="2549525" cy="24752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5" h="3898">
                <a:moveTo>
                  <a:pt x="2008" y="0"/>
                </a:moveTo>
                <a:cubicBezTo>
                  <a:pt x="3116" y="0"/>
                  <a:pt x="4015" y="873"/>
                  <a:pt x="4015" y="1949"/>
                </a:cubicBezTo>
                <a:cubicBezTo>
                  <a:pt x="4015" y="3025"/>
                  <a:pt x="3116" y="3898"/>
                  <a:pt x="2008" y="3898"/>
                </a:cubicBezTo>
                <a:cubicBezTo>
                  <a:pt x="899" y="3898"/>
                  <a:pt x="0" y="3025"/>
                  <a:pt x="0" y="1949"/>
                </a:cubicBezTo>
                <a:cubicBezTo>
                  <a:pt x="0" y="873"/>
                  <a:pt x="899" y="0"/>
                  <a:pt x="2008" y="0"/>
                </a:cubicBez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4" name="矩形标注 13"/>
          <p:cNvSpPr/>
          <p:nvPr/>
        </p:nvSpPr>
        <p:spPr>
          <a:xfrm>
            <a:off x="8698230" y="144145"/>
            <a:ext cx="3250565" cy="3813175"/>
          </a:xfrm>
          <a:prstGeom prst="wedgeRectCallout">
            <a:avLst>
              <a:gd name="adj1" fmla="val -79615"/>
              <a:gd name="adj2" fmla="val -1573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无性繁殖：简便、有效，又确保了品种的纯度。但经多代种植后病毒易在种薯内积累，导致种质退化。在品种、天气、人为和机械等多种因子共同诱发下，易致使马铃薯连作后土传病害加剧。因此，加强马铃薯生产管理对提高产量和品质具有积极作用。</a:t>
            </a:r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586230" y="178435"/>
            <a:ext cx="3446145" cy="2633345"/>
          </a:xfrm>
          <a:prstGeom prst="wedgeRectCallout">
            <a:avLst>
              <a:gd name="adj1" fmla="val 62990"/>
              <a:gd name="adj2" fmla="val 36200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62760" y="17843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建立良好的育种环境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：结合当地的环境、气候等特点，开展科学的育种工作，提高育种工作效率。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78875" y="278765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.科学引进马铃薯品种：引进适合当地气候和土壤特征的优良品种，强化育种工作的效果，从而全面提升马铃薯品种的综合质量和产量。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1578610" y="3073400"/>
            <a:ext cx="3446145" cy="3615055"/>
          </a:xfrm>
          <a:prstGeom prst="wedgeRectCallout">
            <a:avLst>
              <a:gd name="adj1" fmla="val 65717"/>
              <a:gd name="adj2" fmla="val -37691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7040" y="3073400"/>
            <a:ext cx="3364865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.创新马铃薯育种方式：开展二倍体马铃薯优异基因、分子标记和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QTL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位点的精细定位，为后续选育高质量品种提供重要的理论依据和技术支持。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8648065" y="4091940"/>
            <a:ext cx="3296920" cy="2633345"/>
          </a:xfrm>
          <a:prstGeom prst="wedgeRectCallout">
            <a:avLst>
              <a:gd name="adj1" fmla="val -74709"/>
              <a:gd name="adj2" fmla="val -49975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78875" y="4091940"/>
            <a:ext cx="3169920" cy="583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更新生产设备及生产技术：研发新型设备，对生产技术进行优化升级，有助于突破相关产业技术瓶颈。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191071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种业现状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03070" y="175260"/>
            <a:ext cx="10317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新品种研发：</a:t>
            </a:r>
            <a:endParaRPr lang="en-US" altLang="zh-CN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国内首个早熟高淀粉马铃薯品种“中薯早39”育成并转化落地，突破了品种早熟性和高淀粉含量不兼容的瓶颈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通过基因组设计育种，培育出了第一代高纯合度二倍体马铃薯自交系和杂交马铃薯品系“优薯1号”，具有显著的产量杂种优势和优良的蒸煮品质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2988945"/>
            <a:ext cx="3399155" cy="34042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15" y="2987675"/>
            <a:ext cx="4526344" cy="34056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20265" y="6469380"/>
            <a:ext cx="379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中薯早</a:t>
            </a:r>
            <a:r>
              <a:rPr lang="en-US" altLang="zh-CN" b="1"/>
              <a:t>39</a:t>
            </a:r>
            <a:r>
              <a:rPr lang="zh-CN" altLang="en-US" b="1"/>
              <a:t>马铃薯新品种</a:t>
            </a:r>
            <a:endParaRPr lang="zh-CN" altLang="en-US" b="1"/>
          </a:p>
        </p:txBody>
      </p:sp>
      <p:sp>
        <p:nvSpPr>
          <p:cNvPr id="24" name="文本框 23"/>
          <p:cNvSpPr txBox="1"/>
          <p:nvPr/>
        </p:nvSpPr>
        <p:spPr>
          <a:xfrm>
            <a:off x="7245985" y="6459220"/>
            <a:ext cx="379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马铃薯果实和种子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9525" y="-9525"/>
            <a:ext cx="1338580" cy="6866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50000">
                  <a:srgbClr val="F5BD7C"/>
                </a:gs>
                <a:gs pos="0">
                  <a:srgbClr val="F6D1A7"/>
                </a:gs>
                <a:gs pos="100000">
                  <a:srgbClr val="F4A850"/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7025" y="1910715"/>
            <a:ext cx="798195" cy="5862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</a:rPr>
              <a:t>种业现状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03070" y="175260"/>
            <a:ext cx="10317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Font typeface="+mj-lt"/>
              <a:buAutoNum type="arabicPeriod" startAt="2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育种技术发展：</a:t>
            </a:r>
            <a:endParaRPr lang="en-US" altLang="zh-CN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马铃薯育种技术已经从传统育种发展到包括分子标记辅助育种、基因工程育种和基因组选择育种技术。分子技术的快速发展使得育种更加综合，选择效率提升。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国内有超过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70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家的育种单位，包括科研院所、大学和企业，其中科研院所和大学是育种的主体。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070" y="2851785"/>
            <a:ext cx="10317480" cy="3679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>
              <a:buFont typeface="+mj-lt"/>
              <a:buAutoNum type="arabicPeriod" startAt="3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问题与挑战：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气候变化：全球气候变暖和极端天气的增加，可能导致部分地区马铃薯种植的风险增加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病虫害防控：马铃薯易受多种病虫害的影响，如何通过基因育种、生态种植模式和生物防治等手段控制病虫害，是种业亟待解决的问题。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990" y="5447030"/>
            <a:ext cx="2305050" cy="1410970"/>
          </a:xfrm>
          <a:prstGeom prst="rect">
            <a:avLst/>
          </a:prstGeom>
        </p:spPr>
      </p:pic>
      <p:pic>
        <p:nvPicPr>
          <p:cNvPr id="7" name="图片 6" descr="21413768_171326223107_2"/>
          <p:cNvPicPr>
            <a:picLocks noChangeAspect="1"/>
          </p:cNvPicPr>
          <p:nvPr/>
        </p:nvPicPr>
        <p:blipFill>
          <a:blip r:embed="rId2"/>
          <a:srcRect l="5577" t="5889" r="5262" b="11000"/>
          <a:stretch>
            <a:fillRect/>
          </a:stretch>
        </p:blipFill>
        <p:spPr>
          <a:xfrm rot="2460000">
            <a:off x="10262235" y="5278755"/>
            <a:ext cx="1828165" cy="1522730"/>
          </a:xfrm>
          <a:prstGeom prst="rect">
            <a:avLst/>
          </a:prstGeom>
        </p:spPr>
      </p:pic>
      <p:pic>
        <p:nvPicPr>
          <p:cNvPr id="9" name="图片 8" descr="2367496_214708209891_2"/>
          <p:cNvPicPr>
            <a:picLocks noChangeAspect="1"/>
          </p:cNvPicPr>
          <p:nvPr/>
        </p:nvPicPr>
        <p:blipFill>
          <a:blip r:embed="rId3"/>
          <a:srcRect l="3143" t="10778" r="5831" b="8111"/>
          <a:stretch>
            <a:fillRect/>
          </a:stretch>
        </p:blipFill>
        <p:spPr>
          <a:xfrm>
            <a:off x="6047740" y="5339715"/>
            <a:ext cx="2432685" cy="1401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14.xml><?xml version="1.0" encoding="utf-8"?>
<p:tagLst xmlns:p="http://schemas.openxmlformats.org/presentationml/2006/main">
  <p:tag name="resource_record_key" val="{&quot;13&quot;:[4563127,20362260],&quot;65&quot;:[20231753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3175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1757</Words>
  <Application>WPS 演示</Application>
  <PresentationFormat>宽屏</PresentationFormat>
  <Paragraphs>84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华文中宋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</dc:creator>
  <cp:lastModifiedBy>WPS_1664465233</cp:lastModifiedBy>
  <cp:revision>32</cp:revision>
  <dcterms:created xsi:type="dcterms:W3CDTF">2023-08-09T12:44:00Z</dcterms:created>
  <dcterms:modified xsi:type="dcterms:W3CDTF">2024-12-09T04:14:56Z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4DED586F02C44B00B1A31857D47314DE_12</vt:lpwstr>
  </property>
  <property fmtid="{D5CDD505-2E9C-101B-9397-08002B2CF9AE}" pid="3" name="KSOProductBuildVer">
    <vt:lpwstr>2052-12.1.0.19302</vt:lpwstr>
  </property>
</Properties>
</file>